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50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17.12.2020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hyperlink" Target="https://ru.wikipedia.org/wiki/%D0%9A%D1%80%D1%83%D0%BA%D0%BE%D0%B2%D1%81%D0%BA%D0%B8%D0%B9,_%D0%A4%D0%B5%D0%BB%D0%B8%D0%BA%D1%81_%D0%90%D0%BD%D1%82%D0%BE%D0%BD%D0%BE%D0%B2%D0%B8%D1%87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ru.wikipedia.org/wiki/%D0%A0%D0%B0%D1%88%D0%BF%D0%B8%D0%BB%D1%8C,_%D0%93%D1%80%D0%B8%D0%B3%D0%BE%D1%80%D0%B8%D0%B9_%D0%90%D0%BD%D1%82%D0%BE%D0%BD%D0%BE%D0%B2%D0%B8%D1%87" TargetMode="External"/><Relationship Id="rId5" Type="http://schemas.openxmlformats.org/officeDocument/2006/relationships/hyperlink" Target="https://ru.wikipedia.org/wiki/%D0%91%D1%83%D1%80%D1%81%D0%B0%D0%BA,_%D0%A4%D1%91%D0%B4%D0%BE%D1%80_%D0%AF%D0%BA%D0%BE%D0%B2%D0%BB%D0%B5%D0%B2%D0%B8%D1%87" TargetMode="External"/><Relationship Id="rId4" Type="http://schemas.openxmlformats.org/officeDocument/2006/relationships/hyperlink" Target="https://ru.wikipedia.org/wiki/%D0%97%D0%B0%D0%B2%D0%B0%D0%B4%D0%BE%D0%B2%D1%81%D0%BA%D0%B8%D0%B9,_%D0%9D%D0%B8%D0%BA%D0%BE%D0%BB%D0%B0%D0%B9_%D0%A1%D1%82%D0%B5%D0%BF%D0%B0%D0%BD%D0%BE%D0%B2%D0%B8%D1%87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lum bright="2000"/>
          </a:blip>
          <a:srcRect l="23437" t="12500" r="17187" b="17500"/>
          <a:stretch>
            <a:fillRect/>
          </a:stretch>
        </p:blipFill>
        <p:spPr bwMode="auto">
          <a:xfrm>
            <a:off x="-1" y="0"/>
            <a:ext cx="930728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1714488"/>
            <a:ext cx="7772400" cy="1470025"/>
          </a:xfrm>
        </p:spPr>
        <p:txBody>
          <a:bodyPr>
            <a:noAutofit/>
          </a:bodyPr>
          <a:lstStyle/>
          <a:p>
            <a:r>
              <a:rPr lang="ru-RU" sz="6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Развитие </a:t>
            </a:r>
            <a:br>
              <a:rPr lang="ru-RU" sz="6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ru-RU" sz="6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литературы Кубани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lum bright="2000"/>
          </a:blip>
          <a:srcRect l="23437" t="12500" r="17187" b="17500"/>
          <a:stretch>
            <a:fillRect/>
          </a:stretch>
        </p:blipFill>
        <p:spPr bwMode="auto">
          <a:xfrm>
            <a:off x="0" y="0"/>
            <a:ext cx="930728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0"/>
            <a:ext cx="7772400" cy="785794"/>
          </a:xfrm>
        </p:spPr>
        <p:txBody>
          <a:bodyPr>
            <a:normAutofit/>
          </a:bodyPr>
          <a:lstStyle/>
          <a:p>
            <a:r>
              <a:rPr lang="ru-RU" sz="3200" b="1" u="sng" dirty="0">
                <a:solidFill>
                  <a:schemeClr val="accent2"/>
                </a:solidFill>
              </a:rPr>
              <a:t>Василий Степанович Вареник (1816-1893)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2844" y="1000108"/>
            <a:ext cx="4572032" cy="1752600"/>
          </a:xfrm>
        </p:spPr>
        <p:txBody>
          <a:bodyPr>
            <a:noAutofit/>
          </a:bodyPr>
          <a:lstStyle/>
          <a:p>
            <a:pPr algn="l"/>
            <a:r>
              <a:rPr lang="ru-RU" sz="2000" dirty="0">
                <a:solidFill>
                  <a:schemeClr val="tx1"/>
                </a:solidFill>
              </a:rPr>
              <a:t>	</a:t>
            </a:r>
            <a:r>
              <a:rPr lang="ru-RU" sz="2000" b="1" u="sng" dirty="0">
                <a:solidFill>
                  <a:schemeClr val="tx1"/>
                </a:solidFill>
              </a:rPr>
              <a:t>Г</a:t>
            </a:r>
            <a:r>
              <a:rPr lang="ru-RU" sz="2000" b="1" dirty="0">
                <a:solidFill>
                  <a:schemeClr val="tx1"/>
                </a:solidFill>
              </a:rPr>
              <a:t>енерал-майора Кубанского казачьего войска и общественного деятеля Василия Вареника его современники полушутя называли «местным Цицероном» - за красноречие, способное достучаться до сердец на праздниках и торжествах войска. </a:t>
            </a:r>
          </a:p>
          <a:p>
            <a:pPr algn="l"/>
            <a:r>
              <a:rPr lang="ru-RU" sz="2000" b="1" dirty="0">
                <a:solidFill>
                  <a:schemeClr val="tx1"/>
                </a:solidFill>
              </a:rPr>
              <a:t>	Уже наши современники - литературоведы и историки - назовут Василия Степановича одним из первых литераторов Кубани, писавших на суржике, и радетелем истории казачества, сыгравшим ключевую роль в сохранении памяти об одном из самых впечатляющих ее эпизодов.</a:t>
            </a:r>
          </a:p>
        </p:txBody>
      </p:sp>
      <p:pic>
        <p:nvPicPr>
          <p:cNvPr id="5" name="Рисунок 4" descr="6b07742f0cb5f447ecad2f3aed823456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86314" y="785794"/>
            <a:ext cx="4519610" cy="266266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357818" y="3643314"/>
            <a:ext cx="3601627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Его произведения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r>
              <a:rPr lang="ru-RU" b="1" i="1" dirty="0"/>
              <a:t>«О </a:t>
            </a:r>
            <a:r>
              <a:rPr lang="ru-RU" b="1" i="1" dirty="0" err="1"/>
              <a:t>Музо</a:t>
            </a:r>
            <a:r>
              <a:rPr lang="ru-RU" b="1" i="1" dirty="0"/>
              <a:t>! </a:t>
            </a:r>
            <a:r>
              <a:rPr lang="ru-RU" b="1" i="1" dirty="0" err="1"/>
              <a:t>Паночка</a:t>
            </a:r>
            <a:r>
              <a:rPr lang="ru-RU" b="1" i="1" dirty="0"/>
              <a:t> </a:t>
            </a:r>
            <a:r>
              <a:rPr lang="ru-RU" b="1" i="1" dirty="0" err="1"/>
              <a:t>любэнька</a:t>
            </a:r>
            <a:r>
              <a:rPr lang="ru-RU" b="1" i="1" dirty="0"/>
              <a:t>…»</a:t>
            </a:r>
          </a:p>
          <a:p>
            <a:r>
              <a:rPr lang="ru-RU" b="1" i="1" dirty="0"/>
              <a:t>«Черноморский пластун»</a:t>
            </a:r>
          </a:p>
          <a:p>
            <a:r>
              <a:rPr lang="ru-RU" b="1" i="1" dirty="0"/>
              <a:t>«Думка черноморца»</a:t>
            </a:r>
          </a:p>
          <a:p>
            <a:r>
              <a:rPr lang="ru-RU" b="1" i="1" dirty="0"/>
              <a:t>«Журба черноморского казака»</a:t>
            </a:r>
          </a:p>
          <a:p>
            <a:r>
              <a:rPr lang="ru-RU" b="1" i="1" dirty="0"/>
              <a:t>«Полный мой послужной список»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857356" y="6143644"/>
            <a:ext cx="73611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Какие черты отличают стихи и прозу В. Вареника?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lum bright="2000"/>
          </a:blip>
          <a:srcRect l="23437" t="12500" r="17187" b="17500"/>
          <a:stretch>
            <a:fillRect/>
          </a:stretch>
        </p:blipFill>
        <p:spPr bwMode="auto">
          <a:xfrm>
            <a:off x="-1" y="0"/>
            <a:ext cx="930728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0"/>
            <a:ext cx="7772400" cy="785794"/>
          </a:xfrm>
        </p:spPr>
        <p:txBody>
          <a:bodyPr>
            <a:normAutofit/>
          </a:bodyPr>
          <a:lstStyle/>
          <a:p>
            <a:r>
              <a:rPr lang="ru-RU" sz="3200" b="1" u="sng" dirty="0">
                <a:solidFill>
                  <a:srgbClr val="C00000"/>
                </a:solidFill>
              </a:rPr>
              <a:t>Яков Герасимович Кухаренко (1800 - 1862)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14282" y="714356"/>
            <a:ext cx="578647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    Начальник штаба и наказной атаман Черноморского казачьего войска (с октября 1852 по июнь 1856).</a:t>
            </a:r>
          </a:p>
          <a:p>
            <a:r>
              <a:rPr lang="ru-RU" b="1" dirty="0"/>
              <a:t>    Генерал-майор, писатель, публицист.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357950" y="4572008"/>
            <a:ext cx="30176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Основной труд:</a:t>
            </a:r>
          </a:p>
          <a:p>
            <a:r>
              <a:rPr lang="ru-RU" dirty="0"/>
              <a:t>«Исторические записки о Войске Черноморском»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214282" y="1571612"/>
            <a:ext cx="6000792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Кухаренко поддерживал знакомство с Н.И. Костомаровым и дружил с Тарасом Шевченко.</a:t>
            </a:r>
          </a:p>
          <a:p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Из статей Кухаренко, напечатанных в «Основе», две — «Пластуны» и «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Вивци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чабаны в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Черномории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 — имеют этнографический характер. </a:t>
            </a:r>
          </a:p>
          <a:p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Народная сказка «Вороний конь» опубликована в журнале «Основа» 1861 году. </a:t>
            </a:r>
          </a:p>
          <a:p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мае 1862 года там же на страницах 30 - 39 «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Чабаньский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словарь» с подробным описанием чабанского быта. </a:t>
            </a:r>
          </a:p>
          <a:p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оперетте «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Черноморський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побить на Кубань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миж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1794 и 1896 роками» (1836 год, подражание И.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Котляревскому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), Кухаренко обрисовал быт кубанских казаков в конце 18 в., во время их заселения кубанской равнины. Оперетта эта была переделана и приспособлена к сцене Старицким в 1878г., под заглавием «Черноморцы», с музыкой Лысенко; продолжительное время она ставилась на малороссийской сцене.</a:t>
            </a:r>
          </a:p>
        </p:txBody>
      </p:sp>
      <p:pic>
        <p:nvPicPr>
          <p:cNvPr id="10" name="Рисунок 9" descr="Kuharenko.jpg"/>
          <p:cNvPicPr>
            <a:picLocks noChangeAspect="1"/>
          </p:cNvPicPr>
          <p:nvPr/>
        </p:nvPicPr>
        <p:blipFill>
          <a:blip r:embed="rId3"/>
          <a:srcRect l="6048" t="1187" r="6249" b="3876"/>
          <a:stretch>
            <a:fillRect/>
          </a:stretch>
        </p:blipFill>
        <p:spPr>
          <a:xfrm flipH="1">
            <a:off x="6072166" y="571480"/>
            <a:ext cx="3071834" cy="4039898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2071670" y="6286520"/>
            <a:ext cx="67588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Чем примечательна биография  Я.Г. Кухаренко?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lum bright="2000"/>
          </a:blip>
          <a:srcRect l="23437" t="12500" r="17187" b="17500"/>
          <a:stretch>
            <a:fillRect/>
          </a:stretch>
        </p:blipFill>
        <p:spPr bwMode="auto">
          <a:xfrm>
            <a:off x="-1" y="0"/>
            <a:ext cx="930728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1"/>
            <a:ext cx="8215370" cy="714355"/>
          </a:xfrm>
        </p:spPr>
        <p:txBody>
          <a:bodyPr>
            <a:normAutofit/>
          </a:bodyPr>
          <a:lstStyle/>
          <a:p>
            <a:r>
              <a:rPr lang="ru-RU" sz="36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Иван </a:t>
            </a:r>
            <a:r>
              <a:rPr lang="ru-RU" sz="3600" b="1" u="sng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Диомидович</a:t>
            </a:r>
            <a:r>
              <a:rPr lang="ru-RU" sz="36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600" b="1" u="sng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Попко</a:t>
            </a:r>
            <a:r>
              <a:rPr lang="ru-RU" sz="36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(1819 - 1893)</a:t>
            </a:r>
          </a:p>
        </p:txBody>
      </p:sp>
      <p:pic>
        <p:nvPicPr>
          <p:cNvPr id="5" name="Рисунок 4" descr="VIZH_04_2014-7.jpg"/>
          <p:cNvPicPr>
            <a:picLocks noChangeAspect="1"/>
          </p:cNvPicPr>
          <p:nvPr/>
        </p:nvPicPr>
        <p:blipFill>
          <a:blip r:embed="rId3"/>
          <a:srcRect l="10156" t="6996" r="11718" b="2052"/>
          <a:stretch>
            <a:fillRect/>
          </a:stretch>
        </p:blipFill>
        <p:spPr>
          <a:xfrm>
            <a:off x="6715140" y="642918"/>
            <a:ext cx="2571736" cy="417907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Прямоугольник 5"/>
          <p:cNvSpPr/>
          <p:nvPr/>
        </p:nvSpPr>
        <p:spPr>
          <a:xfrm>
            <a:off x="142844" y="642918"/>
            <a:ext cx="6643734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Уроженец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Тимашевского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куреня. Казачий генерал-лейтенант. Участник Кавказской и Крымской воин. Общественный деятель.</a:t>
            </a:r>
          </a:p>
          <a:p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Военный историк либерального направления. Писатель.</a:t>
            </a:r>
          </a:p>
          <a:p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своих трудах идеализировал казачество.</a:t>
            </a:r>
          </a:p>
          <a:p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Автор книг с художественным описанием военной жизни, быта и нравов населения Кавказа. </a:t>
            </a:r>
          </a:p>
          <a:p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Составил ряд обширных исследований по истории казачества: статистическое описание Черноморского войска, исторические и биографические очерки, биографии казачьих генералов</a:t>
            </a:r>
            <a:r>
              <a:rPr lang="ru-RU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</a:p>
          <a:p>
            <a:r>
              <a:rPr lang="ru-RU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4" tooltip="Завадовский, Николай Степанович"/>
              </a:rPr>
              <a:t>Н. С. </a:t>
            </a:r>
            <a:r>
              <a:rPr lang="ru-RU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4" tooltip="Завадовский, Николай Степанович"/>
              </a:rPr>
              <a:t>Завадовского</a:t>
            </a:r>
            <a:r>
              <a:rPr lang="ru-RU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 </a:t>
            </a:r>
            <a:r>
              <a:rPr lang="ru-RU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5" tooltip="Бурсак, Фёдор Яковлевич"/>
              </a:rPr>
              <a:t>Ф. Я. </a:t>
            </a:r>
            <a:r>
              <a:rPr lang="ru-RU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5" tooltip="Бурсак, Фёдор Яковлевич"/>
              </a:rPr>
              <a:t>Бурсака</a:t>
            </a:r>
            <a:r>
              <a:rPr lang="ru-RU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  <a:r>
              <a:rPr lang="ru-RU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6" tooltip="Рашпиль, Григорий Антонович"/>
              </a:rPr>
              <a:t>Г</a:t>
            </a:r>
            <a:r>
              <a:rPr lang="ru-RU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6" tooltip="Рашпиль, Григорий Антонович"/>
              </a:rPr>
              <a:t>. А. Рашпиля</a:t>
            </a:r>
            <a:r>
              <a:rPr lang="ru-RU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 </a:t>
            </a:r>
            <a:r>
              <a:rPr lang="ru-RU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7" tooltip="Круковский, Феликс Антонович"/>
              </a:rPr>
              <a:t>Ф. А. Круковского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</a:p>
          <a:p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Написал и опубликовал множество очерков в разных изданиях, посвящённых жизни казачества. </a:t>
            </a:r>
          </a:p>
          <a:p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Первые очерки появились под псевдонимом </a:t>
            </a:r>
            <a:r>
              <a:rPr lang="ru-RU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И. </a:t>
            </a:r>
            <a:r>
              <a:rPr lang="ru-RU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Помандруйко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Собиратель архивов, авторитетный общественный деятель.     </a:t>
            </a:r>
          </a:p>
          <a:p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Полиглот: знал латынь и древнегреческий, владел 9 языками.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42844" y="4714884"/>
            <a:ext cx="9144064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u="sng" dirty="0"/>
              <a:t>Некоторые его труды</a:t>
            </a:r>
            <a:r>
              <a:rPr lang="ru-RU" b="1" dirty="0"/>
              <a:t>:</a:t>
            </a:r>
          </a:p>
          <a:p>
            <a:r>
              <a:rPr lang="ru-RU" b="1" i="1" dirty="0"/>
              <a:t>«Статистическое описание черноморского войска» (1840).</a:t>
            </a:r>
          </a:p>
          <a:p>
            <a:r>
              <a:rPr lang="ru-RU" b="1" i="1" dirty="0"/>
              <a:t>«</a:t>
            </a:r>
            <a:r>
              <a:rPr lang="ru-RU" b="1" i="1" dirty="0" err="1"/>
              <a:t>Закубанские</a:t>
            </a:r>
            <a:r>
              <a:rPr lang="ru-RU" b="1" i="1" dirty="0"/>
              <a:t> воры. Из записок И. П.» (Санкт-Петербург, 1855).</a:t>
            </a:r>
          </a:p>
          <a:p>
            <a:r>
              <a:rPr lang="ru-RU" b="1" i="1" dirty="0"/>
              <a:t>«Черноморские казаки в их гражданском и военном быту: очерки края, общества, вооруженной силы и службы» (1858).</a:t>
            </a:r>
          </a:p>
          <a:p>
            <a:r>
              <a:rPr lang="ru-RU" b="1" i="1" dirty="0"/>
              <a:t>«Терские казаки со стародавних времён. </a:t>
            </a:r>
            <a:r>
              <a:rPr lang="ru-RU" b="1" i="1" dirty="0" err="1"/>
              <a:t>Вып</a:t>
            </a:r>
            <a:r>
              <a:rPr lang="ru-RU" b="1" i="1" dirty="0"/>
              <a:t>. I. </a:t>
            </a:r>
            <a:r>
              <a:rPr lang="ru-RU" b="1" i="1" dirty="0" err="1"/>
              <a:t>Гребенское</a:t>
            </a:r>
            <a:r>
              <a:rPr lang="ru-RU" b="1" i="1" dirty="0"/>
              <a:t> войско» (</a:t>
            </a:r>
            <a:r>
              <a:rPr lang="ru-RU" b="1" i="1" dirty="0" err="1"/>
              <a:t>Спб</a:t>
            </a:r>
            <a:r>
              <a:rPr lang="ru-RU" b="1" i="1" dirty="0"/>
              <a:t>, 1880)</a:t>
            </a:r>
          </a:p>
          <a:p>
            <a:r>
              <a:rPr lang="ru-RU" b="1" i="1" dirty="0"/>
              <a:t>«Пластуны».         </a:t>
            </a:r>
            <a:r>
              <a:rPr lang="ru-RU" sz="2400" b="1" i="1" u="sng" dirty="0">
                <a:solidFill>
                  <a:srgbClr val="C00000"/>
                </a:solidFill>
              </a:rPr>
              <a:t>Что вы знаете о рассказе И.Д. </a:t>
            </a:r>
            <a:r>
              <a:rPr lang="ru-RU" sz="2400" b="1" i="1" u="sng" dirty="0" err="1">
                <a:solidFill>
                  <a:srgbClr val="C00000"/>
                </a:solidFill>
              </a:rPr>
              <a:t>Попко</a:t>
            </a:r>
            <a:r>
              <a:rPr lang="ru-RU" sz="2400" b="1" i="1" u="sng" dirty="0">
                <a:solidFill>
                  <a:srgbClr val="C00000"/>
                </a:solidFill>
              </a:rPr>
              <a:t> «Пластуны»?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lum bright="2000"/>
          </a:blip>
          <a:srcRect l="23437" t="12500" r="17187" b="17500"/>
          <a:stretch>
            <a:fillRect/>
          </a:stretch>
        </p:blipFill>
        <p:spPr bwMode="auto">
          <a:xfrm>
            <a:off x="0" y="0"/>
            <a:ext cx="9307284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1"/>
            <a:ext cx="8458200" cy="571480"/>
          </a:xfrm>
        </p:spPr>
        <p:txBody>
          <a:bodyPr>
            <a:normAutofit fontScale="90000"/>
          </a:bodyPr>
          <a:lstStyle/>
          <a:p>
            <a:r>
              <a:rPr lang="ru-RU" sz="36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Василий Семёнович </a:t>
            </a:r>
            <a:r>
              <a:rPr lang="ru-RU" sz="3600" b="1" u="sng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Мова</a:t>
            </a:r>
            <a:r>
              <a:rPr lang="ru-RU" sz="36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(1842-1891)</a:t>
            </a:r>
          </a:p>
        </p:txBody>
      </p:sp>
      <p:pic>
        <p:nvPicPr>
          <p:cNvPr id="5" name="Рисунок 4" descr="Мова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6929453" y="642918"/>
            <a:ext cx="2414957" cy="314327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Прямоугольник 5"/>
          <p:cNvSpPr/>
          <p:nvPr/>
        </p:nvSpPr>
        <p:spPr>
          <a:xfrm>
            <a:off x="142844" y="500042"/>
            <a:ext cx="7000924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      Родился </a:t>
            </a:r>
            <a:r>
              <a:rPr lang="ru-RU" b="1" dirty="0" err="1"/>
              <a:t>В.С.Мова</a:t>
            </a:r>
            <a:r>
              <a:rPr lang="ru-RU" b="1" dirty="0"/>
              <a:t> в хуторе Сладкий Лиман в семье сотника Черноморского казачьего войска, казака, ставшего атаманом </a:t>
            </a:r>
            <a:r>
              <a:rPr lang="ru-RU" b="1" dirty="0" err="1"/>
              <a:t>Стародеревянковского</a:t>
            </a:r>
            <a:r>
              <a:rPr lang="ru-RU" b="1" dirty="0"/>
              <a:t> куреня. </a:t>
            </a:r>
          </a:p>
          <a:p>
            <a:r>
              <a:rPr lang="ru-RU" b="1" dirty="0"/>
              <a:t>   Расположен хутор в устье речки </a:t>
            </a:r>
            <a:r>
              <a:rPr lang="ru-RU" b="1" dirty="0" err="1"/>
              <a:t>Мигуты</a:t>
            </a:r>
            <a:r>
              <a:rPr lang="ru-RU" b="1" dirty="0"/>
              <a:t>,  поэтому </a:t>
            </a:r>
            <a:r>
              <a:rPr lang="ru-RU" b="1" dirty="0" err="1"/>
              <a:t>Мова</a:t>
            </a:r>
            <a:r>
              <a:rPr lang="ru-RU" b="1" dirty="0"/>
              <a:t> брал себе ещё псевдонимы:  В. </a:t>
            </a:r>
            <a:r>
              <a:rPr lang="ru-RU" b="1" dirty="0" err="1"/>
              <a:t>Мигульский</a:t>
            </a:r>
            <a:r>
              <a:rPr lang="ru-RU" b="1" dirty="0"/>
              <a:t>, В. </a:t>
            </a:r>
            <a:r>
              <a:rPr lang="ru-RU" b="1" dirty="0" err="1"/>
              <a:t>Мигученко</a:t>
            </a:r>
            <a:r>
              <a:rPr lang="ru-RU" b="1" dirty="0"/>
              <a:t> и В. </a:t>
            </a:r>
            <a:r>
              <a:rPr lang="ru-RU" b="1" dirty="0" err="1"/>
              <a:t>Лиманский</a:t>
            </a:r>
            <a:r>
              <a:rPr lang="ru-RU" b="1" dirty="0"/>
              <a:t>. Учился на юриста. Был учителем, следователем и мировым судьей.   </a:t>
            </a:r>
          </a:p>
          <a:p>
            <a:r>
              <a:rPr lang="ru-RU" b="1" dirty="0"/>
              <a:t>   Печататься начал в 1861. Писал стихи, поэмы, драматические сочинения и рассказы. Автор поэмы «Ткачиха» (1886) о судьбе девушки-крестьянки, попавшей на городское «дно». </a:t>
            </a:r>
          </a:p>
          <a:p>
            <a:r>
              <a:rPr lang="ru-RU" b="1" dirty="0"/>
              <a:t>   В драматических сценах «Старое гнездо и молодые птицы» нарисована картина разрушения патриархальных отношений в казацких семьях. </a:t>
            </a:r>
          </a:p>
          <a:p>
            <a:r>
              <a:rPr lang="ru-RU" b="1" dirty="0"/>
              <a:t>   В стихах и поэме «В степи» (1883) </a:t>
            </a:r>
            <a:r>
              <a:rPr lang="ru-RU" b="1" dirty="0" err="1"/>
              <a:t>Мова</a:t>
            </a:r>
            <a:r>
              <a:rPr lang="ru-RU" b="1" dirty="0"/>
              <a:t> показал процесс обнищания крестьянства, переселение украинских крестьян в кубанские степи в поисках лучшей доли. </a:t>
            </a:r>
          </a:p>
          <a:p>
            <a:r>
              <a:rPr lang="ru-RU" b="1" dirty="0"/>
              <a:t>      Писал он на том языке, на котором говорили его герои – на богатой образностью кубанской </a:t>
            </a:r>
            <a:r>
              <a:rPr lang="ru-RU" b="1" dirty="0" err="1"/>
              <a:t>мове</a:t>
            </a:r>
            <a:r>
              <a:rPr lang="ru-RU" b="1" dirty="0"/>
              <a:t>. Из-за этого драму «Старое гнездо и молодые птицы» невозможно перевести на современный русский язык, в котором при всем желании не найти соответствия множеству использованных в ней чисто кубанских слов, пословиц и поговорок. Поэтому пьесу приходится читать в оригинале...</a:t>
            </a:r>
          </a:p>
          <a:p>
            <a:r>
              <a:rPr lang="ru-RU" b="1" dirty="0"/>
              <a:t>Также Василий Семёнович переводил с русского на украинский.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128705" y="3786190"/>
            <a:ext cx="201529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u="sng" dirty="0"/>
              <a:t>Основные труды:</a:t>
            </a:r>
          </a:p>
          <a:p>
            <a:r>
              <a:rPr lang="ru-RU" i="1" dirty="0"/>
              <a:t>«Три бродяги»,</a:t>
            </a:r>
          </a:p>
          <a:p>
            <a:r>
              <a:rPr lang="ru-RU" i="1" dirty="0"/>
              <a:t>«Старое гнездо и </a:t>
            </a:r>
          </a:p>
          <a:p>
            <a:r>
              <a:rPr lang="ru-RU" i="1" dirty="0"/>
              <a:t>молодые птицы»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072330" y="5072074"/>
            <a:ext cx="223170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i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Почему писателя</a:t>
            </a:r>
          </a:p>
          <a:p>
            <a:r>
              <a:rPr lang="ru-RU" sz="2000" b="1" i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часто называют</a:t>
            </a:r>
          </a:p>
          <a:p>
            <a:r>
              <a:rPr lang="ru-RU" sz="2000" b="1" i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«украинским»?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lum bright="2000"/>
          </a:blip>
          <a:srcRect l="23437" t="12500" r="17187" b="17500"/>
          <a:stretch>
            <a:fillRect/>
          </a:stretch>
        </p:blipFill>
        <p:spPr bwMode="auto">
          <a:xfrm>
            <a:off x="-1" y="0"/>
            <a:ext cx="930728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857232"/>
          </a:xfrm>
        </p:spPr>
        <p:txBody>
          <a:bodyPr>
            <a:normAutofit/>
          </a:bodyPr>
          <a:lstStyle/>
          <a:p>
            <a:r>
              <a:rPr lang="ru-RU" sz="32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Николай Николаевич </a:t>
            </a:r>
            <a:r>
              <a:rPr lang="ru-RU" sz="3200" b="1" u="sng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Канивецкий</a:t>
            </a:r>
            <a:r>
              <a:rPr lang="ru-RU" sz="32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(1857 - 1911)</a:t>
            </a:r>
          </a:p>
        </p:txBody>
      </p:sp>
      <p:pic>
        <p:nvPicPr>
          <p:cNvPr id="2050" name="Picture 2" descr="http://www.kubanska.org/k13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15140" y="785794"/>
            <a:ext cx="2286000" cy="3057526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285720" y="642918"/>
            <a:ext cx="642942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ru-RU" sz="2000" b="1" dirty="0"/>
              <a:t>Кубанский писатель-самородок Николай </a:t>
            </a:r>
            <a:r>
              <a:rPr lang="ru-RU" sz="2000" b="1" dirty="0" err="1"/>
              <a:t>Канивецкий</a:t>
            </a:r>
            <a:r>
              <a:rPr lang="ru-RU" sz="2000" b="1" dirty="0"/>
              <a:t>, чьё творчество высоко ценил А. П. Чехов, с которым у Николая Николаевича был сродный дар: метко подсмотреть в обыденном живое и забавное, точно и смешно описать его, посвящал свои сюжеты казачьей старине - прошлому и быту, нравам и характерам, менталитету и духу рыцарства черноморцев.</a:t>
            </a:r>
          </a:p>
          <a:p>
            <a:r>
              <a:rPr lang="ru-RU" sz="2000" b="1" dirty="0"/>
              <a:t>	В 1992 году в Краснодаре вышел сборник рассказов Николая </a:t>
            </a:r>
            <a:r>
              <a:rPr lang="ru-RU" sz="2000" b="1" dirty="0" err="1"/>
              <a:t>Канивецкого</a:t>
            </a:r>
            <a:r>
              <a:rPr lang="ru-RU" sz="2000" b="1" dirty="0"/>
              <a:t> «На вершок от счастья», составленный Виталием </a:t>
            </a:r>
            <a:r>
              <a:rPr lang="ru-RU" sz="2000" b="1" dirty="0" err="1"/>
              <a:t>Бардадымом</a:t>
            </a:r>
            <a:r>
              <a:rPr lang="ru-RU" sz="2000" b="1" dirty="0"/>
              <a:t>. </a:t>
            </a:r>
          </a:p>
          <a:p>
            <a:r>
              <a:rPr lang="ru-RU" sz="2000" b="1" dirty="0"/>
              <a:t>В него вошли лучшие рассказы Николая Николаевича:  </a:t>
            </a:r>
          </a:p>
          <a:p>
            <a:r>
              <a:rPr lang="ru-RU" sz="2000" b="1" dirty="0"/>
              <a:t>«Смешной немец», «Перед монополией», «За варениками», «На фелюге (Случай на море)», </a:t>
            </a:r>
            <a:br>
              <a:rPr lang="ru-RU" sz="2000" b="1" dirty="0"/>
            </a:br>
            <a:r>
              <a:rPr lang="ru-RU" sz="2000" b="1" dirty="0"/>
              <a:t>«За подкреплением», «</a:t>
            </a:r>
            <a:r>
              <a:rPr lang="ru-RU" sz="2000" b="1" dirty="0" err="1"/>
              <a:t>Лемишка</a:t>
            </a:r>
            <a:r>
              <a:rPr lang="ru-RU" sz="2000" b="1" dirty="0"/>
              <a:t>», «Из-за зайца» и др. </a:t>
            </a:r>
          </a:p>
          <a:p>
            <a:r>
              <a:rPr lang="ru-RU" sz="2000" b="1" dirty="0"/>
              <a:t>Писатель очень тонко чувствовал выразительные возможности языка (русского и украинского) и умело их использовал в своём творчестве.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276855" y="5929330"/>
            <a:ext cx="486714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Какие основные черты определяют своеобразие  рассказов  </a:t>
            </a:r>
            <a:r>
              <a:rPr lang="ru-RU" sz="2000" b="1" i="1" u="sng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Н.Канивецкого</a:t>
            </a:r>
            <a:r>
              <a:rPr lang="ru-RU" sz="2000" b="1" i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lum bright="2000"/>
          </a:blip>
          <a:srcRect l="23437" t="12500" r="17187" b="17500"/>
          <a:stretch>
            <a:fillRect/>
          </a:stretch>
        </p:blipFill>
        <p:spPr bwMode="auto">
          <a:xfrm>
            <a:off x="0" y="0"/>
            <a:ext cx="930728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2844" y="0"/>
            <a:ext cx="9215470" cy="785794"/>
          </a:xfrm>
        </p:spPr>
        <p:txBody>
          <a:bodyPr>
            <a:normAutofit/>
          </a:bodyPr>
          <a:lstStyle/>
          <a:p>
            <a:r>
              <a:rPr lang="ru-RU" sz="36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Дмитрий Васильевич Аверкиев (1838-1905)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14282" y="714356"/>
            <a:ext cx="7000924" cy="6278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     </a:t>
            </a:r>
            <a:r>
              <a:rPr lang="ru-RU" sz="2000" b="1" dirty="0"/>
              <a:t>Родился в </a:t>
            </a:r>
            <a:r>
              <a:rPr lang="ru-RU" sz="2000" b="1" dirty="0" err="1"/>
              <a:t>Екатеринодаре</a:t>
            </a:r>
            <a:r>
              <a:rPr lang="ru-RU" sz="2000" b="1" dirty="0"/>
              <a:t>. Драматург, </a:t>
            </a:r>
            <a:r>
              <a:rPr lang="ru-RU" sz="2000" b="1" dirty="0" err="1"/>
              <a:t>баллетрист</a:t>
            </a:r>
            <a:r>
              <a:rPr lang="ru-RU" sz="2000" b="1" dirty="0"/>
              <a:t>, театральный критик, переводчик.</a:t>
            </a:r>
          </a:p>
          <a:p>
            <a:r>
              <a:rPr lang="ru-RU" sz="2000" b="1" dirty="0"/>
              <a:t>     Сотрудничал с журналом «Эпоха», газетами «Московские ведомости», «Новое время». </a:t>
            </a:r>
          </a:p>
          <a:p>
            <a:r>
              <a:rPr lang="ru-RU" sz="2000" b="1" dirty="0"/>
              <a:t>     В 1869—1871 годы заведовал литературным отделом «Всемирной иллюстрации».</a:t>
            </a:r>
          </a:p>
          <a:p>
            <a:r>
              <a:rPr lang="ru-RU" sz="2000" b="1" dirty="0"/>
              <a:t>    Из его пьес наибольшим успехом пользовались: «Фрол </a:t>
            </a:r>
            <a:r>
              <a:rPr lang="ru-RU" sz="2000" b="1" dirty="0" err="1"/>
              <a:t>Скобеев</a:t>
            </a:r>
            <a:r>
              <a:rPr lang="ru-RU" sz="2000" b="1" dirty="0"/>
              <a:t>» («Комедия о российском дворянине Фроле </a:t>
            </a:r>
            <a:r>
              <a:rPr lang="ru-RU" sz="2000" b="1" dirty="0" err="1"/>
              <a:t>Скобееве</a:t>
            </a:r>
            <a:r>
              <a:rPr lang="ru-RU" sz="2000" b="1" dirty="0"/>
              <a:t> и </a:t>
            </a:r>
            <a:r>
              <a:rPr lang="ru-RU" sz="2000" b="1" dirty="0" err="1"/>
              <a:t>стольничьей</a:t>
            </a:r>
            <a:r>
              <a:rPr lang="ru-RU" sz="2000" b="1" dirty="0"/>
              <a:t>, </a:t>
            </a:r>
            <a:r>
              <a:rPr lang="ru-RU" sz="2000" b="1" dirty="0" err="1"/>
              <a:t>Нардин</a:t>
            </a:r>
            <a:r>
              <a:rPr lang="ru-RU" sz="2000" b="1" dirty="0"/>
              <a:t> </a:t>
            </a:r>
            <a:r>
              <a:rPr lang="ru-RU" sz="2000" b="1" dirty="0" err="1"/>
              <a:t>Нащекина</a:t>
            </a:r>
            <a:r>
              <a:rPr lang="ru-RU" sz="2000" b="1" dirty="0"/>
              <a:t>, дочери Аннушке», 1869) и «Каширская старина» (1872).</a:t>
            </a:r>
            <a:r>
              <a:rPr lang="ru-RU" sz="2000" b="1" baseline="30000" dirty="0"/>
              <a:t> </a:t>
            </a:r>
          </a:p>
          <a:p>
            <a:r>
              <a:rPr lang="ru-RU" sz="2000" b="1" dirty="0"/>
              <a:t>    Его произведения   - это преимущественно исторические трагедии и комедии на сюжеты, связанные с русской стариной. В них довольно точно передаётся быт и нравы тех времён, достоверность духа Московской Руси.</a:t>
            </a:r>
            <a:endParaRPr lang="ru-RU" sz="2000" b="1" baseline="30000" dirty="0"/>
          </a:p>
          <a:p>
            <a:r>
              <a:rPr lang="ru-RU" sz="2000" b="1" baseline="30000" dirty="0"/>
              <a:t>       </a:t>
            </a:r>
            <a:r>
              <a:rPr lang="ru-RU" sz="2000" b="1" dirty="0"/>
              <a:t>Эти пьесы сохранялись в репертуаре и в советское время. Кроме многочисленных драм Аверкиев писал повести, рассказы, стихи, публицистические и критические статьи о литературе и театре</a:t>
            </a:r>
            <a:r>
              <a:rPr lang="ru-RU" sz="2000" b="1" baseline="30000" dirty="0"/>
              <a:t>.</a:t>
            </a:r>
          </a:p>
          <a:p>
            <a:pPr algn="ctr"/>
            <a:r>
              <a:rPr lang="ru-RU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Подготовьте реферат о творчестве Д.В. Аверкиева.</a:t>
            </a:r>
          </a:p>
          <a:p>
            <a:endParaRPr lang="ru-RU" dirty="0"/>
          </a:p>
        </p:txBody>
      </p:sp>
      <p:pic>
        <p:nvPicPr>
          <p:cNvPr id="6" name="Рисунок 5" descr="Аверкиев_Д.В.jpg"/>
          <p:cNvPicPr>
            <a:picLocks noChangeAspect="1"/>
          </p:cNvPicPr>
          <p:nvPr/>
        </p:nvPicPr>
        <p:blipFill>
          <a:blip r:embed="rId3"/>
          <a:srcRect l="16685" t="12683" r="10021" b="2732"/>
          <a:stretch>
            <a:fillRect/>
          </a:stretch>
        </p:blipFill>
        <p:spPr>
          <a:xfrm>
            <a:off x="7215206" y="714356"/>
            <a:ext cx="2071670" cy="3201672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</TotalTime>
  <Words>1117</Words>
  <Application>Microsoft Office PowerPoint</Application>
  <PresentationFormat>Экран (4:3)</PresentationFormat>
  <Paragraphs>69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Arial</vt:lpstr>
      <vt:lpstr>Calibri</vt:lpstr>
      <vt:lpstr>Monotype Corsiva</vt:lpstr>
      <vt:lpstr>Тема Office</vt:lpstr>
      <vt:lpstr>Развитие  литературы Кубани</vt:lpstr>
      <vt:lpstr>Василий Степанович Вареник (1816-1893)</vt:lpstr>
      <vt:lpstr>Яков Герасимович Кухаренко (1800 - 1862)</vt:lpstr>
      <vt:lpstr>Иван Диомидович Попко    (1819 - 1893)</vt:lpstr>
      <vt:lpstr>Василий Семёнович Мова (1842-1891)</vt:lpstr>
      <vt:lpstr>Николай Николаевич Канивецкий  (1857 - 1911)</vt:lpstr>
      <vt:lpstr>Дмитрий Васильевич Аверкиев (1838-1905)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Кир</dc:creator>
  <cp:lastModifiedBy>KDFX Team</cp:lastModifiedBy>
  <cp:revision>4</cp:revision>
  <dcterms:created xsi:type="dcterms:W3CDTF">2014-11-13T17:06:45Z</dcterms:created>
  <dcterms:modified xsi:type="dcterms:W3CDTF">2020-12-17T18:24:53Z</dcterms:modified>
</cp:coreProperties>
</file>