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1" r:id="rId5"/>
    <p:sldId id="262" r:id="rId6"/>
    <p:sldId id="267" r:id="rId7"/>
    <p:sldId id="269" r:id="rId8"/>
    <p:sldId id="270" r:id="rId9"/>
    <p:sldId id="259" r:id="rId10"/>
    <p:sldId id="260" r:id="rId11"/>
    <p:sldId id="263" r:id="rId12"/>
    <p:sldId id="264" r:id="rId13"/>
    <p:sldId id="265" r:id="rId14"/>
    <p:sldId id="266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4689" autoAdjust="0"/>
  </p:normalViewPr>
  <p:slideViewPr>
    <p:cSldViewPr>
      <p:cViewPr varScale="1">
        <p:scale>
          <a:sx n="72" d="100"/>
          <a:sy n="72" d="100"/>
        </p:scale>
        <p:origin x="13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654A3-AE0C-4770-8F7C-9AA22DC1CA9E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9E3602-5C89-4DE6-BCD8-FA18E977F0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/>
              <a:t>«Правила нашей безопасности</a:t>
            </a:r>
            <a:r>
              <a:rPr lang="ru-RU" sz="8000" b="1" dirty="0" smtClean="0"/>
              <a:t>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929066"/>
            <a:ext cx="6480392" cy="105207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Педагог-психолог: </a:t>
            </a:r>
            <a:r>
              <a:rPr lang="ru-RU" dirty="0" err="1" smtClean="0"/>
              <a:t>Белокурова</a:t>
            </a:r>
            <a:r>
              <a:rPr lang="ru-RU" dirty="0" smtClean="0"/>
              <a:t> И.В.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0075" y="1196752"/>
            <a:ext cx="8543925" cy="49294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ешеходы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ходить только по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по нему нужно, придерживаясь правой стороны, чтобы не сталкиваться со встречными людьми.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1268760"/>
            <a:ext cx="7474024" cy="5127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Правило </a:t>
            </a:r>
            <a:r>
              <a:rPr lang="ru-RU" sz="6000" b="1" dirty="0" smtClean="0"/>
              <a:t>2</a:t>
            </a:r>
            <a:r>
              <a:rPr lang="ru-RU" sz="4400" b="1" dirty="0" smtClean="0"/>
              <a:t>: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</a:t>
            </a:r>
            <a:r>
              <a:rPr lang="ru-RU" sz="4400" dirty="0"/>
              <a:t>Е</a:t>
            </a:r>
            <a:r>
              <a:rPr lang="ru-RU" sz="4400" dirty="0" smtClean="0"/>
              <a:t>сли </a:t>
            </a:r>
            <a:r>
              <a:rPr lang="ru-RU" sz="4400" dirty="0" smtClean="0"/>
              <a:t>дорога небольшая, пешеходы по обочинам идут _____________ транспорту</a:t>
            </a:r>
            <a:r>
              <a:rPr lang="ru-RU" sz="4400" b="1" dirty="0" smtClean="0"/>
              <a:t>.</a:t>
            </a:r>
            <a:endParaRPr lang="ru-RU" sz="4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9"/>
            <a:ext cx="8229600" cy="5343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Правило </a:t>
            </a:r>
            <a:r>
              <a:rPr lang="ru-RU" sz="6000" b="1" dirty="0" smtClean="0"/>
              <a:t>3</a:t>
            </a:r>
            <a:endParaRPr lang="ru-RU" sz="4400" dirty="0" smtClean="0"/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</a:t>
            </a:r>
            <a:r>
              <a:rPr lang="ru-RU" sz="4400" dirty="0" smtClean="0"/>
              <a:t>при </a:t>
            </a:r>
            <a:r>
              <a:rPr lang="ru-RU" sz="4400" dirty="0" smtClean="0"/>
              <a:t>переходе улицы обязательно надо посмотреть сначала _________</a:t>
            </a:r>
            <a:r>
              <a:rPr lang="ru-RU" sz="4400" b="1" dirty="0" smtClean="0"/>
              <a:t>, </a:t>
            </a:r>
            <a:r>
              <a:rPr lang="ru-RU" sz="4400" dirty="0" smtClean="0"/>
              <a:t>а потом _____________</a:t>
            </a:r>
            <a:r>
              <a:rPr lang="ru-RU" sz="4400" b="1" dirty="0" smtClean="0"/>
              <a:t>.</a:t>
            </a:r>
            <a:endParaRPr lang="ru-RU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777"/>
            <a:ext cx="8229600" cy="49118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/>
              <a:t>Правило </a:t>
            </a:r>
            <a:r>
              <a:rPr lang="ru-RU" sz="4400" b="1" dirty="0" smtClean="0"/>
              <a:t>4</a:t>
            </a:r>
          </a:p>
          <a:p>
            <a:pPr algn="just">
              <a:buNone/>
            </a:pPr>
            <a:r>
              <a:rPr lang="ru-RU" sz="4400" dirty="0" smtClean="0"/>
              <a:t> </a:t>
            </a:r>
            <a:r>
              <a:rPr lang="ru-RU" sz="4400" dirty="0"/>
              <a:t>Г</a:t>
            </a:r>
            <a:r>
              <a:rPr lang="ru-RU" sz="4400" dirty="0" smtClean="0"/>
              <a:t>де </a:t>
            </a:r>
            <a:r>
              <a:rPr lang="ru-RU" sz="4400" dirty="0" smtClean="0"/>
              <a:t>попало и как попало дорогу переходить нельзя! А где можно переходить </a:t>
            </a:r>
            <a:r>
              <a:rPr lang="ru-RU" sz="4400" dirty="0" err="1" smtClean="0"/>
              <a:t>улицу?_______________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Правило </a:t>
            </a:r>
            <a:r>
              <a:rPr lang="ru-RU" sz="4400" b="1" dirty="0" smtClean="0"/>
              <a:t>5</a:t>
            </a:r>
            <a:endParaRPr lang="ru-RU" sz="4400" dirty="0" smtClean="0"/>
          </a:p>
          <a:p>
            <a:pPr algn="just">
              <a:buNone/>
            </a:pPr>
            <a:r>
              <a:rPr lang="ru-RU" sz="4400" dirty="0"/>
              <a:t>П</a:t>
            </a:r>
            <a:r>
              <a:rPr lang="ru-RU" sz="4400" dirty="0" smtClean="0"/>
              <a:t>равильно </a:t>
            </a:r>
            <a:r>
              <a:rPr lang="ru-RU" sz="4400" dirty="0" smtClean="0"/>
              <a:t>переходить дорогу на перекрёстке помогает «трёхглазый командир улицы» ______________</a:t>
            </a:r>
            <a:r>
              <a:rPr lang="ru-RU" sz="4400" b="1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7200" b="1" i="1" dirty="0" smtClean="0"/>
              <a:t>ПРАВИЛА ПОВЕДЕНИЯ УЧАЩЕГОСЯ В ШКОЛЕ</a:t>
            </a:r>
            <a:endParaRPr lang="ru-RU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Учащиеся </a:t>
            </a:r>
            <a:r>
              <a:rPr lang="ru-RU" sz="4000" b="1" i="1" dirty="0"/>
              <a:t>приходят на занятия за 10 – 15 минут (опаздывать стыдно)</a:t>
            </a:r>
            <a:endParaRPr lang="ru-RU" sz="4000" dirty="0"/>
          </a:p>
          <a:p>
            <a:pPr lvl="0">
              <a:buNone/>
            </a:pP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i="1" dirty="0" smtClean="0"/>
              <a:t>Одежда должна быть чистой, аккуратной</a:t>
            </a:r>
            <a:endParaRPr lang="ru-RU" sz="4000" dirty="0" smtClean="0"/>
          </a:p>
        </p:txBody>
      </p:sp>
      <p:pic>
        <p:nvPicPr>
          <p:cNvPr id="30722" name="Picture 2" descr="ÐÐ°ÑÑÐ¸Ð½ÐºÐ¸ Ð¿Ð¾ Ð·Ð°Ð¿ÑÐ¾ÑÑ ÑÑÐµÐ½Ð¸Ðº Ð´ÐµÐ¶ÑÑÐ¸Ñ ÑÐ¸ÑÑÐ½Ð¾Ð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716164"/>
            <a:ext cx="3305161" cy="41418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i="1" dirty="0" smtClean="0"/>
              <a:t>На уроке нужно внимательно слушать учителя, не разговаривать</a:t>
            </a:r>
            <a:endParaRPr lang="ru-RU" sz="4000" dirty="0" smtClean="0"/>
          </a:p>
          <a:p>
            <a:pPr lvl="0" algn="ctr">
              <a:buNone/>
            </a:pPr>
            <a:r>
              <a:rPr lang="ru-RU" sz="4000" b="1" i="1" dirty="0" smtClean="0"/>
              <a:t>Если нужно задать вопрос, то подними руку</a:t>
            </a:r>
            <a:endParaRPr lang="ru-RU" sz="4000" dirty="0" smtClean="0"/>
          </a:p>
        </p:txBody>
      </p:sp>
      <p:pic>
        <p:nvPicPr>
          <p:cNvPr id="29698" name="Picture 2" descr="ÐÐ°ÑÑÐ¸Ð½ÐºÐ¸ Ð¿Ð¾ Ð·Ð°Ð¿ÑÐ¾ÑÑ Ð¿Ð°ÑÑÐ° ÑÐ¸ÑÑÐ½Ð¾Ð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44228"/>
            <a:ext cx="3000364" cy="36137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i="1" dirty="0" smtClean="0"/>
              <a:t>Ученик обязан выполнять домашние задания</a:t>
            </a:r>
            <a:endParaRPr lang="ru-RU" sz="4000" dirty="0" smtClean="0"/>
          </a:p>
          <a:p>
            <a:pPr lvl="0" algn="ctr">
              <a:buNone/>
            </a:pPr>
            <a:r>
              <a:rPr lang="ru-RU" sz="4000" b="1" i="1" dirty="0" smtClean="0"/>
              <a:t>На уроках нужно хорошо работать, быть активным и внимательным</a:t>
            </a:r>
            <a:endParaRPr lang="ru-RU" sz="4000" dirty="0" smtClean="0"/>
          </a:p>
          <a:p>
            <a:pPr lvl="0" algn="ctr">
              <a:buNone/>
            </a:pPr>
            <a:endParaRPr lang="ru-RU" sz="4000" b="1" i="1" dirty="0" smtClean="0"/>
          </a:p>
        </p:txBody>
      </p:sp>
      <p:pic>
        <p:nvPicPr>
          <p:cNvPr id="4" name="Рисунок 3" descr="c41-21kopiya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60" y="3500438"/>
            <a:ext cx="2454852" cy="31615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Какая самая ценная вещь в мире есть у каждого человека?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5400" dirty="0" smtClean="0"/>
              <a:t>Ответ_______________________________________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i="1" dirty="0" smtClean="0"/>
              <a:t>Во время перемены нельзя бегать,  нельзя толкаться</a:t>
            </a:r>
          </a:p>
          <a:p>
            <a:pPr lvl="0" algn="ctr">
              <a:buNone/>
            </a:pPr>
            <a:endParaRPr lang="ru-RU" sz="4000" dirty="0"/>
          </a:p>
        </p:txBody>
      </p:sp>
      <p:pic>
        <p:nvPicPr>
          <p:cNvPr id="4" name="Рисунок 3" descr="травма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678" y="3214686"/>
            <a:ext cx="2714644" cy="25003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i="1" dirty="0" smtClean="0"/>
              <a:t>Нельзя обзывать одноклассников и других ребят</a:t>
            </a:r>
            <a:endParaRPr lang="ru-RU" sz="4000" dirty="0" smtClean="0"/>
          </a:p>
          <a:p>
            <a:pPr lvl="0" algn="ctr">
              <a:buNone/>
            </a:pPr>
            <a:r>
              <a:rPr lang="ru-RU" sz="4000" b="1" i="1" dirty="0" smtClean="0"/>
              <a:t>Нельзя драться (решай проблемы словами – слово воздействует лучше)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285875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i="1" dirty="0" smtClean="0"/>
              <a:t>Ученик должен содержать своё рабочее место в чистоте</a:t>
            </a:r>
            <a:endParaRPr lang="ru-RU" sz="4000" dirty="0" smtClean="0"/>
          </a:p>
          <a:p>
            <a:pPr lvl="0" algn="ctr">
              <a:buNone/>
            </a:pPr>
            <a:r>
              <a:rPr lang="ru-RU" sz="4000" b="1" i="1" dirty="0" smtClean="0"/>
              <a:t>Ученик должен дежурить в классе</a:t>
            </a:r>
            <a:endParaRPr lang="ru-RU" sz="4000" dirty="0" smtClean="0"/>
          </a:p>
        </p:txBody>
      </p:sp>
      <p:sp>
        <p:nvSpPr>
          <p:cNvPr id="2560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ÐÐ°ÑÑÐ¸Ð½ÐºÐ¸ Ð¿Ð¾ Ð·Ð°Ð¿ÑÐ¾ÑÑ ÑÑÐµÐ½Ð¸Ðº Ð´ÐµÐ¶ÑÑÐ¸Ñ ÑÐ¸ÑÑÐ½Ð¾Ð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81525"/>
            <a:ext cx="3048000" cy="2276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892480" cy="1828800"/>
          </a:xfrm>
        </p:spPr>
        <p:txBody>
          <a:bodyPr>
            <a:normAutofit/>
          </a:bodyPr>
          <a:lstStyle/>
          <a:p>
            <a:pPr algn="ctr"/>
            <a:r>
              <a:rPr lang="ru-RU" sz="9600" i="1" dirty="0" smtClean="0"/>
              <a:t>Желаю удачи!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835267900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Какая бывает опасность?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596" y="1571612"/>
            <a:ext cx="8501927" cy="4432386"/>
            <a:chOff x="1736" y="9981"/>
            <a:chExt cx="9870" cy="2882"/>
          </a:xfrm>
        </p:grpSpPr>
        <p:sp>
          <p:nvSpPr>
            <p:cNvPr id="1027" name="AutoShape 3" descr="Розовая тисненая бумага"/>
            <p:cNvSpPr>
              <a:spLocks noChangeArrowheads="1"/>
            </p:cNvSpPr>
            <p:nvPr/>
          </p:nvSpPr>
          <p:spPr bwMode="auto">
            <a:xfrm>
              <a:off x="4130" y="9981"/>
              <a:ext cx="4360" cy="960"/>
            </a:xfrm>
            <a:prstGeom prst="flowChartAlternateProcess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ОПАСНОСТЬ</a:t>
              </a:r>
              <a:endParaRPr kumimoji="0" lang="ru-RU" sz="4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>
              <a:off x="2880" y="10950"/>
              <a:ext cx="3274" cy="1068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rot="5400000">
              <a:off x="5530" y="11558"/>
              <a:ext cx="1204" cy="2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6154" y="10950"/>
              <a:ext cx="2907" cy="1068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1736" y="12116"/>
              <a:ext cx="2820" cy="652"/>
            </a:xfrm>
            <a:prstGeom prst="flowChartAlternateProcess">
              <a:avLst/>
            </a:prstGeom>
            <a:solidFill>
              <a:srgbClr val="F2DBD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ПРИРОДНАЯ</a:t>
              </a:r>
              <a:endPara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4888" y="12211"/>
              <a:ext cx="3151" cy="652"/>
            </a:xfrm>
            <a:prstGeom prst="flowChartAlternateProcess">
              <a:avLst/>
            </a:prstGeom>
            <a:solidFill>
              <a:srgbClr val="F2DBD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ТЕХНОГЕННАЯ</a:t>
              </a:r>
              <a:endPara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537" y="12071"/>
              <a:ext cx="3069" cy="652"/>
            </a:xfrm>
            <a:prstGeom prst="flowChartAlternateProcess">
              <a:avLst/>
            </a:prstGeom>
            <a:solidFill>
              <a:srgbClr val="F2DBDB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СОЦИАЛЬНАЯ</a:t>
              </a:r>
              <a:endPara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3571900"/>
          </a:xfrm>
        </p:spPr>
        <p:txBody>
          <a:bodyPr>
            <a:normAutofit/>
          </a:bodyPr>
          <a:lstStyle/>
          <a:p>
            <a:r>
              <a:rPr lang="ru-RU" sz="7800" dirty="0" smtClean="0"/>
              <a:t>Безопасность дома</a:t>
            </a:r>
            <a:endParaRPr lang="ru-RU" sz="7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Пожар</a:t>
            </a:r>
            <a:r>
              <a:rPr lang="ru-RU" sz="3400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400" dirty="0"/>
              <a:t>- огонь, способный самостоятельно распространяться вне мест, специально предназначенных для его разведения и поддержания. При этом огонь не обязательно появляется в виде открытого пламени, достаточно тления и горения (накаливания).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можно потушить пожар?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782" y="1562310"/>
            <a:ext cx="4571984" cy="2285992"/>
          </a:xfrm>
          <a:prstGeom prst="rect">
            <a:avLst/>
          </a:prstGeom>
          <a:noFill/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653" y="1847088"/>
            <a:ext cx="2857500" cy="2857500"/>
          </a:xfrm>
          <a:prstGeom prst="rect">
            <a:avLst/>
          </a:prstGeom>
          <a:noFill/>
        </p:spPr>
      </p:pic>
      <p:pic>
        <p:nvPicPr>
          <p:cNvPr id="3080" name="Picture 8" descr="ÐÐ°ÑÑÐ¸Ð½ÐºÐ¸ Ð¿Ð¾ Ð·Ð°Ð¿ÑÐ¾ÑÑ Ð¾Ð´ÐµÑÐ»Ð¾ ÐºÐ°ÑÑÐ¸Ð½ÐºÐ¸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2505" y="3848099"/>
            <a:ext cx="5715000" cy="3009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50085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Если огонь небольшой, можно попробовать сразу же затушить его, набросив на него плотную ткань, одеяло или вылив кастрюлю воды.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Если огонь сразу не погас, немедленно убегай из дома в безопасное место. И только после этого звони в пожарную охрану по телефону </a:t>
            </a:r>
            <a:r>
              <a:rPr lang="ru-RU" sz="2800" dirty="0" smtClean="0"/>
              <a:t>«101</a:t>
            </a:r>
            <a:r>
              <a:rPr lang="ru-RU" sz="2800" dirty="0"/>
              <a:t>" или попроси об этом соседей.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Если не можешь убежать из горящей квартиры, сразу же позвони по телефону "101" и сообщи пожарным точный адрес и номер своей квартиры. После этого из окна зови на помощь соседей и прохожих.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2800" dirty="0"/>
              <a:t>4</a:t>
            </a:r>
            <a:r>
              <a:rPr lang="ru-RU" sz="2800" dirty="0" smtClean="0"/>
              <a:t>. Если чувствуешь, что задыхаешься от дыма, опустись на корточки или продвигайся к выходу ползком - внизу меньше дыма. </a:t>
            </a:r>
          </a:p>
          <a:p>
            <a:pPr marL="514350" lvl="0" indent="-514350">
              <a:buNone/>
            </a:pPr>
            <a:r>
              <a:rPr lang="ru-RU" sz="2800" dirty="0" smtClean="0"/>
              <a:t>5. При пожаре в подъезде никогда не садись в лифт, он может отключиться, и ты задохнешься. </a:t>
            </a:r>
          </a:p>
          <a:p>
            <a:pPr marL="514350" lvl="0" indent="-514350">
              <a:buNone/>
            </a:pPr>
            <a:r>
              <a:rPr lang="ru-RU" sz="2800" dirty="0"/>
              <a:t>6</a:t>
            </a:r>
            <a:r>
              <a:rPr lang="ru-RU" sz="2800" dirty="0" smtClean="0"/>
              <a:t>. Ожидая приезда пожарных, не теряй головы и не выпрыгивай из окна, тебя обязательно спасут. </a:t>
            </a:r>
          </a:p>
          <a:p>
            <a:pPr marL="514350" lvl="0" indent="-514350">
              <a:buNone/>
            </a:pPr>
            <a:r>
              <a:rPr lang="ru-RU" sz="2800" dirty="0"/>
              <a:t>7</a:t>
            </a:r>
            <a:r>
              <a:rPr lang="ru-RU" sz="2800" dirty="0" smtClean="0"/>
              <a:t>. Когда приедут пожарные, во всем их слушайся и не бойся, они лучше знают, как тебя спасти. 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3571900"/>
          </a:xfrm>
        </p:spPr>
        <p:txBody>
          <a:bodyPr>
            <a:normAutofit/>
          </a:bodyPr>
          <a:lstStyle/>
          <a:p>
            <a:pPr algn="ctr"/>
            <a:r>
              <a:rPr lang="ru-RU" sz="7800" dirty="0" smtClean="0"/>
              <a:t>Безопасность на дороге</a:t>
            </a:r>
            <a:endParaRPr lang="ru-RU" sz="7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440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Поток</vt:lpstr>
      <vt:lpstr>«Правила нашей безопасности»</vt:lpstr>
      <vt:lpstr>Какая самая ценная вещь в мире есть у каждого человека?</vt:lpstr>
      <vt:lpstr>Какая бывает опасность?</vt:lpstr>
      <vt:lpstr>Безопасность дома</vt:lpstr>
      <vt:lpstr>Презентация PowerPoint</vt:lpstr>
      <vt:lpstr>Чем можно потушить пожар?</vt:lpstr>
      <vt:lpstr>Презентация PowerPoint</vt:lpstr>
      <vt:lpstr>Презентация PowerPoint</vt:lpstr>
      <vt:lpstr>Безопасность на дороге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удачи!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нашей безопасности»</dc:title>
  <dc:creator>1</dc:creator>
  <cp:lastModifiedBy>Админ</cp:lastModifiedBy>
  <cp:revision>18</cp:revision>
  <dcterms:created xsi:type="dcterms:W3CDTF">2018-08-31T16:23:14Z</dcterms:created>
  <dcterms:modified xsi:type="dcterms:W3CDTF">2020-12-16T13:04:30Z</dcterms:modified>
</cp:coreProperties>
</file>