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7" r:id="rId5"/>
    <p:sldId id="260" r:id="rId6"/>
    <p:sldId id="259" r:id="rId7"/>
    <p:sldId id="261" r:id="rId8"/>
    <p:sldId id="266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28" autoAdjust="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A0737-E9A0-4B59-A568-EE4F703603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3248D-0C51-4370-9A16-413B37FF189D}" type="pres">
      <dgm:prSet presAssocID="{0ABA0737-E9A0-4B59-A568-EE4F703603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3785A-6B47-44F2-9B88-E30FFA1AD0DC}" type="presOf" srcId="{0ABA0737-E9A0-4B59-A568-EE4F70360337}" destId="{6E73248D-0C51-4370-9A16-413B37FF18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537204"/>
              </p:ext>
            </p:extLst>
          </p:nvPr>
        </p:nvGraphicFramePr>
        <p:xfrm>
          <a:off x="4067944" y="0"/>
          <a:ext cx="4536504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423" y="1586490"/>
            <a:ext cx="7543800" cy="27363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Уважение. Самое ценное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Users\user\Desktop\045502_138525810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42" y="4509121"/>
            <a:ext cx="3408537" cy="221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Butterflies_3_09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520280" cy="24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6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"/>
            <a:ext cx="2952328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8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0588" y="260350"/>
            <a:ext cx="2993900" cy="259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-315415"/>
            <a:ext cx="7776864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968552" cy="271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2204864"/>
            <a:ext cx="7546032" cy="424847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2400" dirty="0" smtClean="0"/>
              <a:t>1. Как вы сами относитесь к старшему поколению в вашей семье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2. Часто ли у вас бывают с ними разногласия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3. Вы хотели бы</a:t>
            </a:r>
            <a:r>
              <a:rPr lang="en-US" sz="2400" dirty="0" smtClean="0"/>
              <a:t> </a:t>
            </a:r>
            <a:r>
              <a:rPr lang="ru-RU" sz="2400" dirty="0" smtClean="0"/>
              <a:t>,</a:t>
            </a:r>
            <a:r>
              <a:rPr lang="en-US" sz="2400" dirty="0" smtClean="0"/>
              <a:t> </a:t>
            </a:r>
            <a:r>
              <a:rPr lang="ru-RU" sz="2400" dirty="0" smtClean="0"/>
              <a:t>чтобы ваши дети относились к вам так же</a:t>
            </a:r>
            <a:r>
              <a:rPr lang="en-US" sz="2400" dirty="0" smtClean="0"/>
              <a:t> </a:t>
            </a:r>
            <a:r>
              <a:rPr lang="ru-RU" sz="2400" dirty="0" smtClean="0"/>
              <a:t>, как вы относитесь к своим родителям</a:t>
            </a:r>
            <a:r>
              <a:rPr lang="en-US" sz="2400" dirty="0" smtClean="0"/>
              <a:t>?</a:t>
            </a:r>
          </a:p>
          <a:p>
            <a:pPr marL="18288" indent="0">
              <a:buNone/>
            </a:pPr>
            <a:r>
              <a:rPr lang="en-US" sz="2400" dirty="0" smtClean="0"/>
              <a:t>4</a:t>
            </a:r>
            <a:r>
              <a:rPr lang="ru-RU" sz="2400" dirty="0" smtClean="0"/>
              <a:t>. Не раздражает ли вас то , что  ваши родители всё чаще прося вас о помощи</a:t>
            </a:r>
            <a:r>
              <a:rPr lang="en-US" sz="2400" dirty="0" smtClean="0"/>
              <a:t>?</a:t>
            </a: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5. Считаете ли вы</a:t>
            </a:r>
            <a:r>
              <a:rPr lang="en-US" sz="2400" dirty="0" smtClean="0"/>
              <a:t> </a:t>
            </a:r>
            <a:r>
              <a:rPr lang="ru-RU" sz="2400" dirty="0" smtClean="0"/>
              <a:t>родителей навязчивыми в своих советах</a:t>
            </a:r>
            <a:r>
              <a:rPr lang="en-US" sz="2400" dirty="0" smtClean="0"/>
              <a:t>?</a:t>
            </a:r>
          </a:p>
          <a:p>
            <a:pPr marL="18288" indent="0">
              <a:buNone/>
            </a:pPr>
            <a:r>
              <a:rPr lang="ru-RU" sz="2400" dirty="0" smtClean="0"/>
              <a:t>Ответили</a:t>
            </a:r>
            <a:r>
              <a:rPr lang="en-US" sz="2400" dirty="0" smtClean="0"/>
              <a:t>?</a:t>
            </a:r>
            <a:r>
              <a:rPr lang="ru-RU" sz="2400" dirty="0" smtClean="0"/>
              <a:t> Делайте  выводы  и  исправляйте ситуацию , пока не поздно.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260648"/>
            <a:ext cx="7543800" cy="172819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</a:rPr>
              <a:t>Правильно ли вы воспитываете своего ребёнка</a:t>
            </a:r>
            <a:r>
              <a:rPr lang="en-US" sz="3600" dirty="0" smtClean="0">
                <a:solidFill>
                  <a:srgbClr val="FFC000"/>
                </a:solidFill>
              </a:rPr>
              <a:t>?</a:t>
            </a:r>
            <a:r>
              <a:rPr lang="ru-RU" sz="3600" dirty="0" smtClean="0">
                <a:solidFill>
                  <a:srgbClr val="FFC000"/>
                </a:solidFill>
              </a:rPr>
              <a:t> Ответьте себе на следующие вопросы</a:t>
            </a:r>
            <a:r>
              <a:rPr lang="en-US" sz="3600" dirty="0" smtClean="0">
                <a:solidFill>
                  <a:srgbClr val="FFC000"/>
                </a:solidFill>
              </a:rPr>
              <a:t>: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букет-цветов-на-прозрачном-фоне_006-696x44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5733256"/>
            <a:ext cx="1691680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1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92696"/>
            <a:ext cx="7824192" cy="5544616"/>
          </a:xfrm>
        </p:spPr>
        <p:txBody>
          <a:bodyPr>
            <a:normAutofit fontScale="25000" lnSpcReduction="20000"/>
          </a:bodyPr>
          <a:lstStyle/>
          <a:p>
            <a:pPr marL="18288" indent="0" algn="ctr">
              <a:buNone/>
            </a:pPr>
            <a:r>
              <a:rPr lang="ru-RU" sz="11200" b="1" dirty="0" smtClean="0">
                <a:solidFill>
                  <a:srgbClr val="FFC000"/>
                </a:solidFill>
                <a:effectLst/>
              </a:rPr>
              <a:t>Стихотворение  С.  </a:t>
            </a:r>
            <a:r>
              <a:rPr lang="ru-RU" sz="11200" b="1" dirty="0" err="1" smtClean="0">
                <a:solidFill>
                  <a:srgbClr val="FFC000"/>
                </a:solidFill>
                <a:effectLst/>
              </a:rPr>
              <a:t>Бранта</a:t>
            </a:r>
            <a:r>
              <a:rPr lang="ru-RU" sz="11200" b="1" dirty="0" smtClean="0">
                <a:solidFill>
                  <a:srgbClr val="FFC000"/>
                </a:solidFill>
                <a:effectLst/>
              </a:rPr>
              <a:t> , как напоминание для родителей…</a:t>
            </a:r>
            <a:endParaRPr lang="ru-RU" sz="11200" b="1" dirty="0" smtClean="0">
              <a:solidFill>
                <a:srgbClr val="FFC000"/>
              </a:solidFill>
            </a:endParaRPr>
          </a:p>
          <a:p>
            <a:endParaRPr lang="ru-RU" sz="5100" dirty="0">
              <a:effectLst/>
            </a:endParaRP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Ребёнок учится тому,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Что видит у себя в дому</a:t>
            </a:r>
            <a:r>
              <a:rPr lang="en-US" sz="8000" dirty="0" smtClean="0">
                <a:effectLst/>
              </a:rPr>
              <a:t>:</a:t>
            </a:r>
            <a:endParaRPr lang="ru-RU" sz="8000" dirty="0" smtClean="0">
              <a:effectLst/>
            </a:endParaRP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Родители пример ему.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Теперь вести себя прилично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Не в моде стало и обычно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И женский пол себя позоря,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Стал сквернословить в разговоре.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Мужья – пример для жён своих,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А дети учатся от них.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Коль видят нас и слышат дети,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Мы за дела свои в ответе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И за слова</a:t>
            </a:r>
            <a:r>
              <a:rPr lang="en-US" sz="8000" dirty="0" smtClean="0">
                <a:effectLst/>
              </a:rPr>
              <a:t>:</a:t>
            </a:r>
            <a:r>
              <a:rPr lang="ru-RU" sz="8000" dirty="0" smtClean="0">
                <a:effectLst/>
              </a:rPr>
              <a:t>легко толкнуть 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Детей на нехороший путь.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Держи в приличии свой дом,</a:t>
            </a:r>
          </a:p>
          <a:p>
            <a:pPr marL="18288" indent="0" algn="ctr">
              <a:buNone/>
            </a:pPr>
            <a:r>
              <a:rPr lang="ru-RU" sz="8000" dirty="0" smtClean="0">
                <a:effectLst/>
              </a:rPr>
              <a:t>Чтобы не каяться потом.</a:t>
            </a:r>
            <a:endParaRPr lang="ru-RU" sz="8000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5760640"/>
          </a:xfrm>
        </p:spPr>
        <p:txBody>
          <a:bodyPr/>
          <a:lstStyle/>
          <a:p>
            <a:r>
              <a:rPr lang="ru-RU" sz="3200" dirty="0" smtClean="0"/>
              <a:t>         </a:t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026" name="Picture 2" descr="C:\Users\user\Desktop\20685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365104"/>
            <a:ext cx="2520280" cy="2088232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64176256_1284821395_1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872208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84380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5931beeb33c5315c6a51c6cc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2339752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15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99592" y="2060848"/>
            <a:ext cx="7416824" cy="4464496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ru-RU" sz="3000" dirty="0" smtClean="0">
                <a:solidFill>
                  <a:srgbClr val="FFFF00"/>
                </a:solidFill>
              </a:rPr>
              <a:t>                  Уважаемые родители!</a:t>
            </a:r>
          </a:p>
          <a:p>
            <a:pPr marL="18288" indent="0">
              <a:buNone/>
            </a:pPr>
            <a:r>
              <a:rPr lang="ru-RU" sz="2400" dirty="0" smtClean="0"/>
              <a:t>   Научитесь  поддерживать  свой  авторитет – это  не  так просто, как  кажется  на  первый   взгляд. Многие  из   вас совершают  ошибки  и  даже  не  знают  о  них.</a:t>
            </a:r>
          </a:p>
          <a:p>
            <a:pPr marL="18288" indent="0">
              <a:buNone/>
            </a:pPr>
            <a:r>
              <a:rPr lang="ru-RU" sz="2400" dirty="0" smtClean="0"/>
              <a:t>    А  ведь  воспитание  детей  отнюдь  не  самое  простое дело, и  уж  точно – одно  из  самых  важных  в  вашей жизни.</a:t>
            </a:r>
          </a:p>
          <a:p>
            <a:pPr marL="18288" indent="0">
              <a:buNone/>
            </a:pPr>
            <a:r>
              <a:rPr lang="ru-RU" sz="2400" dirty="0" smtClean="0"/>
              <a:t>    Поэтому  считаю,  что родителям  нужно учиться больше, чем чему бы то ни было.</a:t>
            </a:r>
          </a:p>
          <a:p>
            <a:pPr marL="18288" indent="0">
              <a:buNone/>
            </a:pPr>
            <a:r>
              <a:rPr lang="ru-RU" sz="2400" dirty="0" smtClean="0"/>
              <a:t>    Ведь от того , насколько  процесс  воспитания  идёт осознано,  зависит  самое  главное  счастье  и  душевное здоровье  наших  детей.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04664"/>
            <a:ext cx="7543800" cy="15841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Хотите уважения-будьте его достойны.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0_76364_9388f4fe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952499"/>
            <a:ext cx="2592288" cy="182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0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628799"/>
            <a:ext cx="7464152" cy="460851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Не  перебивать старших;</a:t>
            </a:r>
          </a:p>
          <a:p>
            <a:pPr marL="18288" indent="0">
              <a:buNone/>
            </a:pPr>
            <a:r>
              <a:rPr lang="ru-RU" sz="2800" dirty="0" smtClean="0"/>
              <a:t>Обращаться к ним только на  «вы»;</a:t>
            </a:r>
          </a:p>
          <a:p>
            <a:pPr marL="18288" indent="0">
              <a:buNone/>
            </a:pPr>
            <a:r>
              <a:rPr lang="ru-RU" sz="2800" dirty="0" smtClean="0"/>
              <a:t>Не  разговаривать  при  взрослых  громко;</a:t>
            </a:r>
          </a:p>
          <a:p>
            <a:pPr marL="18288" indent="0">
              <a:buNone/>
            </a:pPr>
            <a:r>
              <a:rPr lang="ru-RU" sz="2800" dirty="0" smtClean="0"/>
              <a:t>Использовать  в  общении  «волшебные слова»</a:t>
            </a:r>
            <a:r>
              <a:rPr lang="en-US" sz="2800" dirty="0" smtClean="0"/>
              <a:t>:</a:t>
            </a:r>
            <a:r>
              <a:rPr lang="ru-RU" sz="2800" dirty="0" smtClean="0"/>
              <a:t> спасибо,  пожалуйста , будьте добры , извините;</a:t>
            </a:r>
          </a:p>
          <a:p>
            <a:pPr marL="18288" indent="0">
              <a:buNone/>
            </a:pPr>
            <a:r>
              <a:rPr lang="ru-RU" sz="2800" dirty="0" smtClean="0"/>
              <a:t>За обеденный  стол  садиться  вместе  со  всеми , желать  всем  приятного  аппетита;</a:t>
            </a:r>
          </a:p>
          <a:p>
            <a:pPr marL="18288" indent="0">
              <a:buNone/>
            </a:pPr>
            <a:r>
              <a:rPr lang="ru-RU" sz="2800" dirty="0" smtClean="0"/>
              <a:t>В  транспорте  старшим  уступать  место;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332656"/>
            <a:ext cx="75438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Основные правила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7" name="Picture 3" descr="C:\Users\user\Desktop\0_729f1_3198acbb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5557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420888"/>
            <a:ext cx="7402016" cy="381642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 smtClean="0"/>
              <a:t>Демонстрируйте  своё  уважительное отношение к  своим старшим родственникам</a:t>
            </a:r>
            <a:r>
              <a:rPr lang="en-US" sz="2800" dirty="0" smtClean="0"/>
              <a:t>:</a:t>
            </a:r>
            <a:r>
              <a:rPr lang="ru-RU" sz="2800" dirty="0" smtClean="0"/>
              <a:t> звоните  чаще  своим бабушкам  и  дедушкам, интересуйтесь  их делами  и  здоровьем . </a:t>
            </a:r>
          </a:p>
          <a:p>
            <a:pPr marL="18288" indent="0">
              <a:buNone/>
            </a:pPr>
            <a:r>
              <a:rPr lang="ru-RU" sz="2800" dirty="0" smtClean="0"/>
              <a:t>Регулярно навещайте  их . Пройдёт  время  и  ваш ребёнок  будет  обязательно поступать  так  же  с  вами.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764704"/>
            <a:ext cx="7543800" cy="1512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Уважайте своих        родителей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user\Desktop\Butterflies_3_09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0_1694de_5fc2656d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16632"/>
            <a:ext cx="197462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-1"/>
            <a:ext cx="3384376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700808"/>
            <a:ext cx="7185992" cy="44644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400" dirty="0" smtClean="0"/>
              <a:t>Не пресекайте  желание  ребёнка  понести  сумку , подать  вам  пальто  или  зонтик  и  т.д. </a:t>
            </a:r>
          </a:p>
          <a:p>
            <a:pPr marL="18288" indent="0">
              <a:buNone/>
            </a:pPr>
            <a:endParaRPr lang="ru-RU" sz="2400" dirty="0"/>
          </a:p>
          <a:p>
            <a:pPr marL="18288" indent="0">
              <a:buNone/>
            </a:pPr>
            <a:r>
              <a:rPr lang="ru-RU" sz="2400" dirty="0" smtClean="0"/>
              <a:t>Принимайте  его  помощь  и  благодарите  за  проявленную  к  вам  заботу, скажите,</a:t>
            </a:r>
          </a:p>
          <a:p>
            <a:pPr marL="18288" indent="0">
              <a:buNone/>
            </a:pPr>
            <a:r>
              <a:rPr lang="ru-RU" sz="2400" dirty="0" smtClean="0"/>
              <a:t>насколько  его поступок  вас  порадовал.</a:t>
            </a:r>
          </a:p>
          <a:p>
            <a:pPr marL="18288" indent="0">
              <a:buNone/>
            </a:pPr>
            <a:endParaRPr lang="ru-RU" sz="2400" dirty="0" smtClean="0"/>
          </a:p>
          <a:p>
            <a:pPr marL="18288" indent="0">
              <a:buNone/>
            </a:pPr>
            <a:r>
              <a:rPr lang="ru-RU" sz="2400" dirty="0" smtClean="0"/>
              <a:t>Ведь  только  помогая  взрослым , ребёнок  научится  проявлять  к  ним  уважение  и  внимание.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43800" cy="1656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Поощряйте детей помогать вам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Users\user\Desktop\0_16956d_b936811a_ori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11521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0_1694c8_a5a5039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72819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-1"/>
            <a:ext cx="2376264" cy="242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21448" cy="5400600"/>
          </a:xfrm>
        </p:spPr>
        <p:txBody>
          <a:bodyPr/>
          <a:lstStyle/>
          <a:p>
            <a:pPr algn="ctr"/>
            <a:r>
              <a:rPr lang="ru-RU" sz="3600" dirty="0" smtClean="0"/>
              <a:t>  В итоге , мы хотели бы сказать , что самое лучшее воспитание - это подражание . </a:t>
            </a:r>
            <a:br>
              <a:rPr lang="ru-RU" sz="3600" dirty="0" smtClean="0"/>
            </a:br>
            <a:r>
              <a:rPr lang="ru-RU" sz="3600" dirty="0" smtClean="0"/>
              <a:t>   Как заметил в одной из своих лекций Ш.А. </a:t>
            </a:r>
            <a:r>
              <a:rPr lang="ru-RU" sz="3600" dirty="0" err="1" smtClean="0"/>
              <a:t>Амонашвили</a:t>
            </a:r>
            <a:r>
              <a:rPr lang="en-US" sz="3600" dirty="0" smtClean="0"/>
              <a:t>: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«Любовь воспитывается любовью, уважение воспитывается уважением».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user\Desktop\5931beeb33c5315c6a51c6cc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7363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0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045101_138525786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530120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64185522_1284833275_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1872208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243</TotalTime>
  <Words>466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Palatino Linotype</vt:lpstr>
      <vt:lpstr>Wingdings</vt:lpstr>
      <vt:lpstr>Базовая</vt:lpstr>
      <vt:lpstr>Уважение. Самое ценное</vt:lpstr>
      <vt:lpstr>Правильно ли вы воспитываете своего ребёнка? Ответьте себе на следующие вопросы:</vt:lpstr>
      <vt:lpstr>          </vt:lpstr>
      <vt:lpstr>Хотите уважения-будьте его достойны.</vt:lpstr>
      <vt:lpstr>Основные правила:</vt:lpstr>
      <vt:lpstr>Уважайте своих        родителей</vt:lpstr>
      <vt:lpstr>Поощряйте детей помогать вам</vt:lpstr>
      <vt:lpstr>  В итоге , мы хотели бы сказать , что самое лучшее воспитание - это подражание .     Как заметил в одной из своих лекций Ш.А. Амонашвили: «Любовь воспитывается любовью, уважение воспитывается уважением».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Воспитание уважения к старшим</dc:title>
  <dc:creator>user</dc:creator>
  <cp:lastModifiedBy>Админ</cp:lastModifiedBy>
  <cp:revision>27</cp:revision>
  <dcterms:created xsi:type="dcterms:W3CDTF">2018-05-13T07:32:41Z</dcterms:created>
  <dcterms:modified xsi:type="dcterms:W3CDTF">2020-05-14T14:39:49Z</dcterms:modified>
</cp:coreProperties>
</file>